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11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4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167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0618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86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40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5741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014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343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3516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701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37BC9F0-7357-455C-9313-B228E261A79B}" type="datetimeFigureOut">
              <a:rPr lang="it-IT" smtClean="0"/>
              <a:t>30/01/2024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9D412E4-2BEC-4672-B66F-92BB5E39302C}" type="slidenum">
              <a:rPr lang="it-IT" smtClean="0"/>
              <a:t>‹#›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22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6F23F9-A583-285D-AD0E-ED01906D7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629022"/>
          </a:xfrm>
        </p:spPr>
        <p:txBody>
          <a:bodyPr>
            <a:normAutofit fontScale="90000"/>
          </a:bodyPr>
          <a:lstStyle/>
          <a:p>
            <a:r>
              <a:rPr lang="it-IT" dirty="0">
                <a:latin typeface="Abadi" panose="020B0604020104020204" pitchFamily="34" charset="0"/>
                <a:ea typeface="ADLaM Display" panose="020B0604020202020204" pitchFamily="2" charset="0"/>
                <a:cs typeface="ADLaM Display" panose="020B0604020202020204" pitchFamily="2" charset="0"/>
              </a:rPr>
              <a:t>PROGETTO NEXT GENERATION UPP</a:t>
            </a:r>
            <a:br>
              <a:rPr lang="it-IT" dirty="0"/>
            </a:br>
            <a:r>
              <a:rPr lang="it-IT" sz="3600" dirty="0">
                <a:latin typeface="Abadi" panose="020B0604020202020204" pitchFamily="34" charset="0"/>
              </a:rPr>
              <a:t>LO STRUMENTO PER LA GESTIONE DEI PENDENTI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53E7CB3-F4E1-2EF3-91D0-1AD369FC95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595446"/>
            <a:ext cx="9566031" cy="1140190"/>
          </a:xfrm>
        </p:spPr>
        <p:txBody>
          <a:bodyPr/>
          <a:lstStyle/>
          <a:p>
            <a:r>
              <a:rPr lang="it-IT" dirty="0"/>
              <a:t>Team di area aziendale e gestionale</a:t>
            </a:r>
          </a:p>
        </p:txBody>
      </p:sp>
    </p:spTree>
    <p:extLst>
      <p:ext uri="{BB962C8B-B14F-4D97-AF65-F5344CB8AC3E}">
        <p14:creationId xmlns:p14="http://schemas.microsoft.com/office/powerpoint/2010/main" val="94140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CBC44E-F916-4C77-7DBA-5C268D9D0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491916"/>
          </a:xfrm>
        </p:spPr>
        <p:txBody>
          <a:bodyPr/>
          <a:lstStyle/>
          <a:p>
            <a:r>
              <a:rPr lang="it-IT" dirty="0">
                <a:latin typeface="Abadi" panose="020B0604020104020204" pitchFamily="34" charset="0"/>
              </a:rPr>
              <a:t>L’OBBIETTIVO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FC95921-740A-5366-32F0-F62E978F495C}"/>
              </a:ext>
            </a:extLst>
          </p:cNvPr>
          <p:cNvSpPr txBox="1"/>
          <p:nvPr/>
        </p:nvSpPr>
        <p:spPr>
          <a:xfrm>
            <a:off x="515815" y="1892968"/>
            <a:ext cx="1137138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badi" panose="020B0604020104020204" pitchFamily="34" charset="0"/>
              </a:rPr>
              <a:t>La richiesta che è stata avanzata prevedeva lo sviluppo di uno strumento che permettesse di estrarre dai dati dei pendenti  le seguenti voci: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tutti gli stati;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in attesa di prima udienza o in attesa inizio o prosecuzione istruttoria;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in riserva;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in corso CTU;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con p.c. fissata dopo il 1 novembre 2023;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con p.c. fissata entro il 1 novembre 2023;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in corso escussione testi;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già in decisione;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interrotte;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in corso di estinzione (fissata nuova udienza ex art. 309 c.p.c.);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già definite;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in situazioni particolari;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con fissata udienza di comparizione;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it-IT" b="0" i="0" dirty="0">
                <a:effectLst/>
                <a:latin typeface="Abadi" panose="020B0604020104020204" pitchFamily="34" charset="0"/>
              </a:rPr>
              <a:t>cause con trattazione scritta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6532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DE3B1B8-DC38-48E8-8C31-EF790659B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E63FFFE-1DB2-4A0F-B495-35782F1622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BB9A07-8AB8-4D82-B3BC-B500DDEC7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9B4056F-1959-4627-A683-77F6C0603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Segnaposto contenuto 5" descr="Immagine che contiene testo, bianco e nero&#10;&#10;Descrizione generata automaticamente">
            <a:extLst>
              <a:ext uri="{FF2B5EF4-FFF2-40B4-BE49-F238E27FC236}">
                <a16:creationId xmlns:a16="http://schemas.microsoft.com/office/drawing/2014/main" id="{E1843851-F719-0B26-7C9F-F7EF7F4E45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4981" y="643538"/>
            <a:ext cx="8623137" cy="355704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8D7349B-C9FA-4FCE-A1FF-948F460A3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554906"/>
            <a:ext cx="12188952" cy="23030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5DCD810-4C69-4DD5-6D36-8AA8E272E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000"/>
              <a:t>IL FUNZIONAMENTO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F746F9-E85F-4BED-9D7E-562262E8B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554906"/>
            <a:ext cx="12188952" cy="64008"/>
          </a:xfrm>
          <a:prstGeom prst="rect">
            <a:avLst/>
          </a:prstGeom>
          <a:solidFill>
            <a:srgbClr val="4CD5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5646586-8E5D-4A2B-BDA9-01CE28AC8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0770" y="5247564"/>
            <a:ext cx="0" cy="873457"/>
          </a:xfrm>
          <a:prstGeom prst="line">
            <a:avLst/>
          </a:prstGeom>
          <a:ln w="15875">
            <a:solidFill>
              <a:srgbClr val="4CD5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1353DA1-13ED-9C59-025C-B5BF76E2A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64301" y="4905300"/>
            <a:ext cx="5493699" cy="1554485"/>
          </a:xfr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z="2000" dirty="0" err="1"/>
              <a:t>Partendo</a:t>
            </a:r>
            <a:r>
              <a:rPr lang="en-US" sz="2000" dirty="0"/>
              <a:t> </a:t>
            </a:r>
            <a:r>
              <a:rPr lang="en-US" sz="2000" dirty="0" err="1"/>
              <a:t>dai</a:t>
            </a:r>
            <a:r>
              <a:rPr lang="en-US" sz="2000" dirty="0"/>
              <a:t> </a:t>
            </a:r>
            <a:r>
              <a:rPr lang="en-US" sz="2000" dirty="0" err="1"/>
              <a:t>dati</a:t>
            </a:r>
            <a:r>
              <a:rPr lang="en-US" sz="2000" dirty="0"/>
              <a:t> </a:t>
            </a:r>
            <a:r>
              <a:rPr lang="en-US" sz="2000" dirty="0" err="1"/>
              <a:t>sorgente</a:t>
            </a:r>
            <a:r>
              <a:rPr lang="en-US" sz="2000" dirty="0"/>
              <a:t> </a:t>
            </a:r>
            <a:r>
              <a:rPr lang="en-US" sz="2000" dirty="0" err="1"/>
              <a:t>sono</a:t>
            </a:r>
            <a:r>
              <a:rPr lang="en-US" sz="2000" dirty="0"/>
              <a:t> state </a:t>
            </a:r>
            <a:r>
              <a:rPr lang="en-US" sz="2000" dirty="0" err="1"/>
              <a:t>ricavate</a:t>
            </a:r>
            <a:r>
              <a:rPr lang="en-US" sz="2000" dirty="0"/>
              <a:t> </a:t>
            </a:r>
            <a:r>
              <a:rPr lang="en-US" sz="2000" dirty="0" err="1"/>
              <a:t>tre</a:t>
            </a:r>
            <a:r>
              <a:rPr lang="en-US" sz="2000" dirty="0"/>
              <a:t> </a:t>
            </a:r>
            <a:r>
              <a:rPr lang="en-US" sz="2000" dirty="0" err="1"/>
              <a:t>tabelle</a:t>
            </a:r>
            <a:r>
              <a:rPr lang="en-US" sz="2000" dirty="0"/>
              <a:t> pivot, </a:t>
            </a:r>
            <a:r>
              <a:rPr lang="en-US" sz="2000" dirty="0" err="1"/>
              <a:t>ovvero</a:t>
            </a:r>
            <a:r>
              <a:rPr lang="en-US" sz="2000" dirty="0"/>
              <a:t> </a:t>
            </a:r>
            <a:r>
              <a:rPr lang="en-US" sz="2000" dirty="0" err="1"/>
              <a:t>tabelle</a:t>
            </a:r>
            <a:r>
              <a:rPr lang="en-US" sz="2000" dirty="0"/>
              <a:t> </a:t>
            </a:r>
            <a:r>
              <a:rPr lang="en-US" sz="2000" dirty="0" err="1"/>
              <a:t>che</a:t>
            </a:r>
            <a:r>
              <a:rPr lang="en-US" sz="2000" dirty="0"/>
              <a:t> </a:t>
            </a:r>
            <a:r>
              <a:rPr lang="en-US" sz="2000" dirty="0" err="1"/>
              <a:t>permettono</a:t>
            </a:r>
            <a:r>
              <a:rPr lang="en-US" sz="2000" dirty="0"/>
              <a:t> </a:t>
            </a:r>
            <a:r>
              <a:rPr lang="en-US" sz="2000" dirty="0" err="1"/>
              <a:t>l’estrazione</a:t>
            </a:r>
            <a:r>
              <a:rPr lang="en-US" sz="2000" dirty="0"/>
              <a:t> di </a:t>
            </a:r>
            <a:r>
              <a:rPr lang="en-US" sz="2000" dirty="0" err="1"/>
              <a:t>informazioni</a:t>
            </a:r>
            <a:r>
              <a:rPr lang="en-US" sz="2000" dirty="0"/>
              <a:t> . </a:t>
            </a:r>
            <a:r>
              <a:rPr lang="en-US" sz="2000" dirty="0" err="1"/>
              <a:t>Tali</a:t>
            </a:r>
            <a:r>
              <a:rPr lang="en-US" sz="2000" dirty="0"/>
              <a:t> </a:t>
            </a:r>
            <a:r>
              <a:rPr lang="en-US" sz="2000" dirty="0" err="1"/>
              <a:t>tabelle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aggiornano</a:t>
            </a:r>
            <a:r>
              <a:rPr lang="en-US" sz="2000" dirty="0"/>
              <a:t> </a:t>
            </a:r>
            <a:r>
              <a:rPr lang="en-US" sz="2000" dirty="0" err="1"/>
              <a:t>automaticamente</a:t>
            </a:r>
            <a:r>
              <a:rPr lang="en-US" sz="2000" dirty="0"/>
              <a:t> </a:t>
            </a:r>
            <a:r>
              <a:rPr lang="en-US" sz="2000" dirty="0" err="1"/>
              <a:t>una</a:t>
            </a:r>
            <a:r>
              <a:rPr lang="en-US" sz="2000" dirty="0"/>
              <a:t> volta </a:t>
            </a:r>
            <a:r>
              <a:rPr lang="en-US" sz="2000" dirty="0" err="1"/>
              <a:t>aggiornati</a:t>
            </a:r>
            <a:r>
              <a:rPr lang="en-US" sz="2000" dirty="0"/>
              <a:t> I </a:t>
            </a:r>
            <a:r>
              <a:rPr lang="en-US" sz="2000" dirty="0" err="1"/>
              <a:t>dati</a:t>
            </a:r>
            <a:r>
              <a:rPr lang="en-US" sz="2000" dirty="0"/>
              <a:t> </a:t>
            </a:r>
            <a:r>
              <a:rPr lang="en-US" sz="2000" dirty="0" err="1"/>
              <a:t>sorgente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67704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4797FEE4-4CAA-5EE9-35CA-F9679A28A0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5609" y="731838"/>
            <a:ext cx="4942856" cy="5257800"/>
          </a:xfrm>
        </p:spPr>
      </p:pic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FCEA3C8-D223-6B1A-C6AF-498A6ACDA0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363579"/>
            <a:ext cx="3200400" cy="4941625"/>
          </a:xfrm>
        </p:spPr>
        <p:txBody>
          <a:bodyPr>
            <a:normAutofit/>
          </a:bodyPr>
          <a:lstStyle/>
          <a:p>
            <a:r>
              <a:rPr lang="it-IT" sz="2000" dirty="0"/>
              <a:t>La prima tabella permette di avere una panoramica di tutti gli stati, attuando semplicemente il conteggio dei casi pendenti divisi per sezione</a:t>
            </a:r>
          </a:p>
        </p:txBody>
      </p:sp>
    </p:spTree>
    <p:extLst>
      <p:ext uri="{BB962C8B-B14F-4D97-AF65-F5344CB8AC3E}">
        <p14:creationId xmlns:p14="http://schemas.microsoft.com/office/powerpoint/2010/main" val="703937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6AA12922-19DC-7511-345D-E0771B79DD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9516" y="370241"/>
            <a:ext cx="5221647" cy="6117518"/>
          </a:xfrm>
        </p:spPr>
      </p:pic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B7139F6-C8A4-7EFD-0B75-584760C590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540042"/>
            <a:ext cx="3200400" cy="4765161"/>
          </a:xfrm>
        </p:spPr>
        <p:txBody>
          <a:bodyPr>
            <a:normAutofit/>
          </a:bodyPr>
          <a:lstStyle/>
          <a:p>
            <a:r>
              <a:rPr lang="it-IT" sz="2000" dirty="0"/>
              <a:t>La seconda tabella invece risponde alla maggior parte delle richieste avanzate.</a:t>
            </a:r>
          </a:p>
          <a:p>
            <a:r>
              <a:rPr lang="it-IT" sz="2000" dirty="0"/>
              <a:t>Infatti filtrando secondo la voce «ultimo evento» è stato possibile identificare quasi tutti gli stati richiesti di cui è visionabile il conteggio.</a:t>
            </a:r>
          </a:p>
        </p:txBody>
      </p:sp>
    </p:spTree>
    <p:extLst>
      <p:ext uri="{BB962C8B-B14F-4D97-AF65-F5344CB8AC3E}">
        <p14:creationId xmlns:p14="http://schemas.microsoft.com/office/powerpoint/2010/main" val="2105881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0F91AD45-E32A-9513-FD72-147A6876E3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1012" y="731838"/>
            <a:ext cx="4266146" cy="5704542"/>
          </a:xfrm>
        </p:spPr>
      </p:pic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523AA2A-EE1B-7804-9999-47F3E0D12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731520"/>
            <a:ext cx="3200400" cy="5573684"/>
          </a:xfrm>
        </p:spPr>
        <p:txBody>
          <a:bodyPr>
            <a:normAutofit/>
          </a:bodyPr>
          <a:lstStyle/>
          <a:p>
            <a:r>
              <a:rPr lang="it-IT" sz="2000" dirty="0"/>
              <a:t>Infine l’ultima tabella permette, avendo filtrato attraverso la voce «stato attuale», di visionare i casi</a:t>
            </a:r>
          </a:p>
          <a:p>
            <a:pPr marL="342900" indent="-342900">
              <a:buFontTx/>
              <a:buChar char="-"/>
            </a:pPr>
            <a:r>
              <a:rPr lang="it-IT" sz="2000" dirty="0"/>
              <a:t>Già definiti</a:t>
            </a:r>
          </a:p>
          <a:p>
            <a:pPr marL="342900" indent="-342900">
              <a:buFontTx/>
              <a:buChar char="-"/>
            </a:pPr>
            <a:r>
              <a:rPr lang="it-IT" sz="2000" dirty="0"/>
              <a:t>Interrotti</a:t>
            </a:r>
          </a:p>
          <a:p>
            <a:pPr marL="342900" indent="-342900">
              <a:buFontTx/>
              <a:buChar char="-"/>
            </a:pPr>
            <a:r>
              <a:rPr lang="it-IT" sz="2000" dirty="0"/>
              <a:t>Con trattazione scritta</a:t>
            </a:r>
          </a:p>
          <a:p>
            <a:pPr marL="342900" indent="-342900">
              <a:buFontTx/>
              <a:buChar char="-"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320706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2C82AF43-804A-7566-659F-91AAB41864B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1316" r="1316"/>
          <a:stretch/>
        </p:blipFill>
        <p:spPr/>
      </p:pic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FFF79A5-1FEA-23D9-C6D0-D5D68AAA14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7280" y="5069305"/>
            <a:ext cx="10113264" cy="1432079"/>
          </a:xfrm>
        </p:spPr>
        <p:txBody>
          <a:bodyPr>
            <a:normAutofit/>
          </a:bodyPr>
          <a:lstStyle/>
          <a:p>
            <a:r>
              <a:rPr lang="it-IT" sz="2000" dirty="0"/>
              <a:t>Eseguendo un doppio clic è possibile visionare nel dettaglio quali procedimenti rispondono alla voce selezionata</a:t>
            </a:r>
          </a:p>
        </p:txBody>
      </p:sp>
    </p:spTree>
    <p:extLst>
      <p:ext uri="{BB962C8B-B14F-4D97-AF65-F5344CB8AC3E}">
        <p14:creationId xmlns:p14="http://schemas.microsoft.com/office/powerpoint/2010/main" val="74918406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C85F07-C377-4AB4-BE4C-AA3C60B3DDB9}">
  <ds:schemaRefs>
    <ds:schemaRef ds:uri="http://schemas.microsoft.com/office/2006/metadata/properties"/>
    <ds:schemaRef ds:uri="http://schemas.microsoft.com/office/infopath/2007/PartnerControls"/>
    <ds:schemaRef ds:uri="d9027789-733c-4c69-9658-3261ad6a2ebe"/>
    <ds:schemaRef ds:uri="e51b996e-8e65-4322-ab1b-b6986186a920"/>
  </ds:schemaRefs>
</ds:datastoreItem>
</file>

<file path=customXml/itemProps2.xml><?xml version="1.0" encoding="utf-8"?>
<ds:datastoreItem xmlns:ds="http://schemas.openxmlformats.org/officeDocument/2006/customXml" ds:itemID="{D61B9C15-0B3E-406D-BDC4-9326F50DAB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551FA8-EBA5-48FF-B03E-74D992B55F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1b996e-8e65-4322-ab1b-b6986186a920"/>
    <ds:schemaRef ds:uri="d9027789-733c-4c69-9658-3261ad6a2e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38</TotalTime>
  <Words>280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Retrospettivo</vt:lpstr>
      <vt:lpstr>PROGETTO NEXT GENERATION UPP LO STRUMENTO PER LA GESTIONE DEI PENDENTI</vt:lpstr>
      <vt:lpstr>L’OBBIETTIVO</vt:lpstr>
      <vt:lpstr>IL FUNZIONAMENTO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PROGETTO NEXT GENERATION UPP LO STRUMENTO PER LA GESTIONE DEI PENDENTI</dc:title>
  <dc:creator>marta mingotti landriani</dc:creator>
  <cp:lastModifiedBy>Avv. Marco Morotti</cp:lastModifiedBy>
  <cp:revision>2</cp:revision>
  <dcterms:created xsi:type="dcterms:W3CDTF">2023-09-05T07:54:00Z</dcterms:created>
  <dcterms:modified xsi:type="dcterms:W3CDTF">2024-01-30T15:30:57Z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</Properties>
</file>